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</p:sldIdLst>
  <p:sldSz cy="5143500" cx="9144000"/>
  <p:notesSz cx="6858000" cy="9144000"/>
  <p:embeddedFontLst>
    <p:embeddedFont>
      <p:font typeface="Raleway"/>
      <p:regular r:id="rId12"/>
      <p:bold r:id="rId13"/>
      <p:italic r:id="rId14"/>
      <p:boldItalic r:id="rId15"/>
    </p:embeddedFont>
    <p:embeddedFont>
      <p:font typeface="Source Sans Pro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0B31F11-FE57-42EB-94E0-AD30D2420899}">
  <a:tblStyle styleId="{80B31F11-FE57-42EB-94E0-AD30D242089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font" Target="fonts/Raleway-bold.fntdata"/><Relationship Id="rId12" Type="http://schemas.openxmlformats.org/officeDocument/2006/relationships/font" Target="fonts/Raleway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Raleway-boldItalic.fntdata"/><Relationship Id="rId14" Type="http://schemas.openxmlformats.org/officeDocument/2006/relationships/font" Target="fonts/Raleway-italic.fntdata"/><Relationship Id="rId17" Type="http://schemas.openxmlformats.org/officeDocument/2006/relationships/font" Target="fonts/SourceSansPro-bold.fntdata"/><Relationship Id="rId16" Type="http://schemas.openxmlformats.org/officeDocument/2006/relationships/font" Target="fonts/SourceSansPro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SourceSansPro-bold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SourceSansPro-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docs.google.com/document/d/1WM9Kt0Wu1EC0eS_LuVbk_6SMshvRoaA883X_5ZVWyeo/copy" TargetMode="Externa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docs.google.com/document/d/1HuDrV2mtkzfh0D9H_FyT99DtDekV5kd6/copy" TargetMode="External"/><Relationship Id="rId3" Type="http://schemas.openxmlformats.org/officeDocument/2006/relationships/hyperlink" Target="https://docs.google.com/document/d/1WM9Kt0Wu1EC0eS_LuVbk_6SMshvRoaA883X_5ZVWyeo/copy" TargetMode="Externa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docs.google.com/document/d/1ztT6sz3fhtERMW8CN6slTRXPjK6Tprs8MmNSW_ndPy4/copy" TargetMode="External"/><Relationship Id="rId3" Type="http://schemas.openxmlformats.org/officeDocument/2006/relationships/hyperlink" Target="https://docs.google.com/document/d/1VDN4ORdHUnnusI3ek5HszPV-kbTLDoXsVEqEqeVBVug/copy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071fc56323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1071fc56323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would be great for a peardeck or nearpod slide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 a whole class- share out elements with each score.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Once done, have a student from each group explain their reasoning for some of the elements- Perhaps have groups think- are there any </a:t>
            </a:r>
            <a:r>
              <a:rPr lang="en">
                <a:solidFill>
                  <a:schemeClr val="dk1"/>
                </a:solidFill>
              </a:rPr>
              <a:t>elements</a:t>
            </a:r>
            <a:r>
              <a:rPr lang="en"/>
              <a:t> you used on your tool you want to adjust?  Are there </a:t>
            </a:r>
            <a:r>
              <a:rPr lang="en">
                <a:solidFill>
                  <a:schemeClr val="dk1"/>
                </a:solidFill>
              </a:rPr>
              <a:t>elements</a:t>
            </a:r>
            <a:r>
              <a:rPr lang="en"/>
              <a:t> another group mentioned that you want to add to your accessibility tool?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Potential extension idea: students could weight or prioritize elements or set the “meets accessibility standards” threshold for determining what needs to be improved (i.e. a Pugh Matrix)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071fc56323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071fc56323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https://docs.google.com/document/d/1WM9Kt0Wu1EC0eS_LuVbk_6SMshvRoaA883X_5ZVWyeo/copy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071fc56323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1071fc56323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AVS:  </a:t>
            </a:r>
            <a:r>
              <a:rPr lang="en" u="sng">
                <a:solidFill>
                  <a:schemeClr val="hlink"/>
                </a:solidFill>
                <a:hlinkClick r:id="rId2"/>
              </a:rPr>
              <a:t>https://docs.google.com/document/d/1HuDrV2mtkzfh0D9H_FyT99DtDekV5kd6/copy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Elements to improve: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https://docs.google.com/document/d/1WM9Kt0Wu1EC0eS_LuVbk_6SMshvRoaA883X_5ZVWyeo/copy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1071fc56323_0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1071fc56323_0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Reflection option 1- deeper thinking, opens door for a class discussion on last two Qs if time allows </a:t>
            </a:r>
            <a:r>
              <a:rPr lang="en" u="sng">
                <a:solidFill>
                  <a:schemeClr val="hlink"/>
                </a:solidFill>
                <a:hlinkClick r:id="rId2"/>
              </a:rPr>
              <a:t>https://docs.google.com/document/d/1ztT6sz3fhtERMW8CN6slTRXPjK6Tprs8MmNSW_ndPy4/copy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Reflection option 2- shorter, more concise in class class time is short or for younger students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https://docs.google.com/document/d/1VDN4ORdHUnnusI3ek5HszPV-kbTLDoXsVEqEqeVBVug/copy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485875" y="264475"/>
            <a:ext cx="8183700" cy="147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1"/>
          <p:cNvSpPr txBox="1"/>
          <p:nvPr>
            <p:ph hasCustomPrompt="1" type="title"/>
          </p:nvPr>
        </p:nvSpPr>
        <p:spPr>
          <a:xfrm>
            <a:off x="311700" y="743001"/>
            <a:ext cx="8520600" cy="200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311700" y="2845182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3"/>
          <p:cNvSpPr txBox="1"/>
          <p:nvPr>
            <p:ph type="title"/>
          </p:nvPr>
        </p:nvSpPr>
        <p:spPr>
          <a:xfrm>
            <a:off x="485875" y="1714500"/>
            <a:ext cx="8183700" cy="78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2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636800" y="80700"/>
            <a:ext cx="4426500" cy="4982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9" name="Google Shape;3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0" name="Google Shape;40;p9"/>
          <p:cNvSpPr txBox="1"/>
          <p:nvPr>
            <p:ph type="title"/>
          </p:nvPr>
        </p:nvSpPr>
        <p:spPr>
          <a:xfrm>
            <a:off x="265500" y="1181700"/>
            <a:ext cx="4045200" cy="15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1" name="Google Shape;41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2" name="Google Shape;42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6" name="Google Shape;46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l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Source Sans Pro"/>
              <a:buChar char="●"/>
              <a:defRPr sz="18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docs.google.com/document/d/1WM9Kt0Wu1EC0eS_LuVbk_6SMshvRoaA883X_5ZVWyeo/copy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docs.google.com/document/d/1HuDrV2mtkzfh0D9H_FyT99DtDekV5kd6/copy" TargetMode="External"/><Relationship Id="rId4" Type="http://schemas.openxmlformats.org/officeDocument/2006/relationships/hyperlink" Target="https://docs.google.com/document/d/1WM9Kt0Wu1EC0eS_LuVbk_6SMshvRoaA883X_5ZVWyeo/copy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docs.google.com/document/d/11x-4IprPfdfhdLBKe47P9uOr05o5KIF4OVyFIIjc0Vw/copy" TargetMode="External"/><Relationship Id="rId4" Type="http://schemas.openxmlformats.org/officeDocument/2006/relationships/hyperlink" Target="https://docs.google.com/document/d/1ztT6sz3fhtERMW8CN6slTRXPjK6Tprs8MmNSW_ndPy4/copy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type="ctrTitle"/>
          </p:nvPr>
        </p:nvSpPr>
        <p:spPr>
          <a:xfrm>
            <a:off x="485875" y="264475"/>
            <a:ext cx="8183700" cy="147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Using </a:t>
            </a:r>
            <a:r>
              <a:rPr lang="en"/>
              <a:t>tools</a:t>
            </a:r>
            <a:r>
              <a:rPr lang="en"/>
              <a:t> to improve our communication</a:t>
            </a:r>
            <a:endParaRPr/>
          </a:p>
        </p:txBody>
      </p:sp>
      <p:sp>
        <p:nvSpPr>
          <p:cNvPr id="59" name="Google Shape;59;p13"/>
          <p:cNvSpPr txBox="1"/>
          <p:nvPr>
            <p:ph idx="1" type="subTitle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Class Reflection on the accessibility tool</a:t>
            </a:r>
            <a:endParaRPr/>
          </a:p>
        </p:txBody>
      </p:sp>
      <p:graphicFrame>
        <p:nvGraphicFramePr>
          <p:cNvPr id="65" name="Google Shape;65;p14"/>
          <p:cNvGraphicFramePr/>
          <p:nvPr/>
        </p:nvGraphicFramePr>
        <p:xfrm>
          <a:off x="471250" y="1068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{80B31F11-FE57-42EB-94E0-AD30D2420899}</a:tableStyleId>
              </a:tblPr>
              <a:tblGrid>
                <a:gridCol w="4073750"/>
                <a:gridCol w="4073750"/>
              </a:tblGrid>
              <a:tr h="1102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300"/>
                        <a:t>Elements</a:t>
                      </a:r>
                      <a:r>
                        <a:rPr lang="en" sz="2300"/>
                        <a:t> that scored 3/4 on your accessibility tool</a:t>
                      </a:r>
                      <a:endParaRPr sz="23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2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300">
                          <a:solidFill>
                            <a:schemeClr val="dk2"/>
                          </a:solidFill>
                        </a:rPr>
                        <a:t>Elements</a:t>
                      </a:r>
                      <a:r>
                        <a:rPr lang="en" sz="2300">
                          <a:solidFill>
                            <a:schemeClr val="dk2"/>
                          </a:solidFill>
                        </a:rPr>
                        <a:t> that scored 1/2 on your accessibility tool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2667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Elements to improve</a:t>
            </a:r>
            <a:endParaRPr/>
          </a:p>
        </p:txBody>
      </p:sp>
      <p:sp>
        <p:nvSpPr>
          <p:cNvPr id="71" name="Google Shape;71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300">
                <a:solidFill>
                  <a:schemeClr val="dk2"/>
                </a:solidFill>
              </a:rPr>
              <a:t>Work in your group to complete the </a:t>
            </a:r>
            <a:r>
              <a:rPr lang="en" sz="3300" u="sng">
                <a:solidFill>
                  <a:schemeClr val="hlink"/>
                </a:solidFill>
                <a:hlinkClick r:id="rId3"/>
              </a:rPr>
              <a:t>Elements to Improve Tool</a:t>
            </a:r>
            <a:endParaRPr sz="33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Revising the AVS</a:t>
            </a:r>
            <a:endParaRPr/>
          </a:p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SzPts val="2500"/>
              <a:buChar char="●"/>
            </a:pPr>
            <a:r>
              <a:rPr lang="en" sz="2500">
                <a:solidFill>
                  <a:schemeClr val="dk2"/>
                </a:solidFill>
              </a:rPr>
              <a:t>Make a copy this </a:t>
            </a:r>
            <a:r>
              <a:rPr lang="en" sz="2500" u="sng">
                <a:solidFill>
                  <a:schemeClr val="hlink"/>
                </a:solidFill>
                <a:hlinkClick r:id="rId3"/>
              </a:rPr>
              <a:t>editable copy of the AVS</a:t>
            </a:r>
            <a:r>
              <a:rPr lang="en" sz="2500">
                <a:solidFill>
                  <a:schemeClr val="dk2"/>
                </a:solidFill>
              </a:rPr>
              <a:t> in your Google Docs</a:t>
            </a:r>
            <a:endParaRPr sz="2500">
              <a:solidFill>
                <a:schemeClr val="dk2"/>
              </a:solidFill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●"/>
            </a:pPr>
            <a:r>
              <a:rPr lang="en" sz="2500">
                <a:solidFill>
                  <a:schemeClr val="dk2"/>
                </a:solidFill>
              </a:rPr>
              <a:t>Revise the elements you listed on your </a:t>
            </a:r>
            <a:r>
              <a:rPr lang="en" sz="2500" u="sng">
                <a:solidFill>
                  <a:schemeClr val="hlink"/>
                </a:solidFill>
                <a:hlinkClick r:id="rId4"/>
              </a:rPr>
              <a:t>Elements to Improve Tool</a:t>
            </a:r>
            <a:r>
              <a:rPr lang="en" sz="2500">
                <a:solidFill>
                  <a:schemeClr val="dk2"/>
                </a:solidFill>
              </a:rPr>
              <a:t> so that they would score as a 3 or 4 on your group’s Accessibility and Equity Tool.</a:t>
            </a:r>
            <a:endParaRPr sz="2500">
              <a:solidFill>
                <a:schemeClr val="dk2"/>
              </a:solidFill>
            </a:endParaRPr>
          </a:p>
          <a:p>
            <a:pPr indent="-3873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500"/>
              <a:buChar char="●"/>
            </a:pPr>
            <a:r>
              <a:rPr lang="en" sz="2500">
                <a:solidFill>
                  <a:schemeClr val="dk2"/>
                </a:solidFill>
              </a:rPr>
              <a:t>Share the link of your edited AVS with your teacher when completed</a:t>
            </a:r>
            <a:endParaRPr sz="25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/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accessible is your AVS?</a:t>
            </a:r>
            <a:endParaRPr/>
          </a:p>
        </p:txBody>
      </p:sp>
      <p:sp>
        <p:nvSpPr>
          <p:cNvPr id="83" name="Google Shape;83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10000"/>
          </a:bodyPr>
          <a:lstStyle/>
          <a:p>
            <a:pPr indent="-352742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Char char="●"/>
            </a:pPr>
            <a:r>
              <a:rPr lang="en" sz="2300">
                <a:solidFill>
                  <a:schemeClr val="dk2"/>
                </a:solidFill>
              </a:rPr>
              <a:t>Your group will receive a link to another groups edited AVS</a:t>
            </a:r>
            <a:endParaRPr sz="2300">
              <a:solidFill>
                <a:schemeClr val="dk2"/>
              </a:solidFill>
            </a:endParaRPr>
          </a:p>
          <a:p>
            <a:pPr indent="-35274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300">
                <a:solidFill>
                  <a:schemeClr val="dk2"/>
                </a:solidFill>
              </a:rPr>
              <a:t>Start a new </a:t>
            </a:r>
            <a:r>
              <a:rPr lang="en" sz="2300" u="sng">
                <a:solidFill>
                  <a:schemeClr val="hlink"/>
                </a:solidFill>
                <a:hlinkClick r:id="rId3"/>
              </a:rPr>
              <a:t>Accessibility and Equity Tool </a:t>
            </a:r>
            <a:r>
              <a:rPr lang="en" sz="2300">
                <a:solidFill>
                  <a:schemeClr val="dk2"/>
                </a:solidFill>
              </a:rPr>
              <a:t>document to assess the groups edited AVS.</a:t>
            </a:r>
            <a:endParaRPr sz="2300">
              <a:solidFill>
                <a:schemeClr val="dk2"/>
              </a:solidFill>
            </a:endParaRPr>
          </a:p>
          <a:p>
            <a:pPr indent="-352742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Char char="●"/>
            </a:pPr>
            <a:r>
              <a:rPr lang="en" sz="2300">
                <a:solidFill>
                  <a:schemeClr val="dk2"/>
                </a:solidFill>
              </a:rPr>
              <a:t>Record constructive feedback and kudos to the group on the Accessibility and Equity tool- share the document with the group</a:t>
            </a:r>
            <a:endParaRPr sz="23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2"/>
              </a:solidFill>
            </a:endParaRPr>
          </a:p>
          <a:p>
            <a:pPr indent="-352742" lvl="0" marL="457200" rtl="0" algn="l"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ct val="100000"/>
              <a:buChar char="●"/>
            </a:pPr>
            <a:r>
              <a:rPr lang="en" sz="2300">
                <a:solidFill>
                  <a:schemeClr val="dk2"/>
                </a:solidFill>
              </a:rPr>
              <a:t>When your group has received the feedback- were you able to communicate in the AVS what you needed in a clear and accessible way?</a:t>
            </a:r>
            <a:endParaRPr sz="2300">
              <a:solidFill>
                <a:schemeClr val="dk2"/>
              </a:solidFill>
            </a:endParaRPr>
          </a:p>
          <a:p>
            <a:pPr indent="-352742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Char char="●"/>
            </a:pPr>
            <a:r>
              <a:rPr lang="en" sz="2300">
                <a:solidFill>
                  <a:schemeClr val="dk2"/>
                </a:solidFill>
              </a:rPr>
              <a:t>As an individual, </a:t>
            </a:r>
            <a:r>
              <a:rPr lang="en" sz="2300">
                <a:solidFill>
                  <a:schemeClr val="dk2"/>
                </a:solidFill>
              </a:rPr>
              <a:t>complete the </a:t>
            </a:r>
            <a:r>
              <a:rPr lang="en" sz="2300" u="sng">
                <a:solidFill>
                  <a:schemeClr val="hlink"/>
                </a:solidFill>
                <a:hlinkClick r:id="rId4"/>
              </a:rPr>
              <a:t>lesson reflection</a:t>
            </a:r>
            <a:endParaRPr sz="23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lum">
  <a:themeElements>
    <a:clrScheme name="Plum">
      <a:dk1>
        <a:srgbClr val="611BB8"/>
      </a:dk1>
      <a:lt1>
        <a:srgbClr val="FFFFFF"/>
      </a:lt1>
      <a:dk2>
        <a:srgbClr val="000000"/>
      </a:dk2>
      <a:lt2>
        <a:srgbClr val="7F7F7F"/>
      </a:lt2>
      <a:accent1>
        <a:srgbClr val="333333"/>
      </a:accent1>
      <a:accent2>
        <a:srgbClr val="5E2B97"/>
      </a:accent2>
      <a:accent3>
        <a:srgbClr val="7E57C2"/>
      </a:accent3>
      <a:accent4>
        <a:srgbClr val="C77025"/>
      </a:accent4>
      <a:accent5>
        <a:srgbClr val="009688"/>
      </a:accent5>
      <a:accent6>
        <a:srgbClr val="FFD600"/>
      </a:accent6>
      <a:hlink>
        <a:srgbClr val="009688"/>
      </a:hlink>
      <a:folHlink>
        <a:srgbClr val="00968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